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772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4630400" cy="8229600"/>
  <p:notesSz cx="8229600" cy="14630400"/>
  <p:embeddedFontLst>
    <p:embeddedFont>
      <p:font typeface="Corbel" panose="020B0503020204020204" pitchFamily="34" charset="0"/>
      <p:regular r:id="rId13"/>
      <p:bold r:id="rId14"/>
      <p:italic r:id="rId15"/>
      <p:boldItalic r:id="rId1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D6DE"/>
    <a:srgbClr val="111111"/>
    <a:srgbClr val="CDD0D1"/>
    <a:srgbClr val="000000"/>
    <a:srgbClr val="DEDFF4"/>
    <a:srgbClr val="AEC1D2"/>
    <a:srgbClr val="E0E7EF"/>
    <a:srgbClr val="5D85A8"/>
    <a:srgbClr val="C6D4DF"/>
    <a:srgbClr val="99B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89" d="100"/>
          <a:sy n="89" d="100"/>
        </p:scale>
        <p:origin x="714" y="-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11090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655320" y="-5715"/>
            <a:ext cx="6017894" cy="8235316"/>
            <a:chOff x="2928938" y="-4763"/>
            <a:chExt cx="5014912" cy="6862763"/>
          </a:xfrm>
        </p:grpSpPr>
        <p:sp>
          <p:nvSpPr>
            <p:cNvPr id="22" name="Freeform 6"/>
            <p:cNvSpPr/>
            <p:nvPr/>
          </p:nvSpPr>
          <p:spPr bwMode="auto">
            <a:xfrm>
              <a:off x="3367088" y="-4763"/>
              <a:ext cx="1063625" cy="2782888"/>
            </a:xfrm>
            <a:custGeom>
              <a:avLst/>
              <a:gdLst/>
              <a:ahLst/>
              <a:cxnLst/>
              <a:rect l="0" t="0" r="r" b="b"/>
              <a:pathLst>
                <a:path w="670" h="1753">
                  <a:moveTo>
                    <a:pt x="0" y="1696"/>
                  </a:moveTo>
                  <a:lnTo>
                    <a:pt x="225" y="1753"/>
                  </a:lnTo>
                  <a:lnTo>
                    <a:pt x="670" y="0"/>
                  </a:lnTo>
                  <a:lnTo>
                    <a:pt x="430" y="0"/>
                  </a:lnTo>
                  <a:lnTo>
                    <a:pt x="0" y="169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3" name="Freeform 7"/>
            <p:cNvSpPr/>
            <p:nvPr/>
          </p:nvSpPr>
          <p:spPr bwMode="auto">
            <a:xfrm>
              <a:off x="2928938" y="-4763"/>
              <a:ext cx="1035050" cy="2673350"/>
            </a:xfrm>
            <a:custGeom>
              <a:avLst/>
              <a:gdLst/>
              <a:ahLst/>
              <a:cxnLst/>
              <a:rect l="0" t="0" r="r" b="b"/>
              <a:pathLst>
                <a:path w="652" h="1684">
                  <a:moveTo>
                    <a:pt x="225" y="1684"/>
                  </a:moveTo>
                  <a:lnTo>
                    <a:pt x="652" y="0"/>
                  </a:lnTo>
                  <a:lnTo>
                    <a:pt x="411" y="0"/>
                  </a:lnTo>
                  <a:lnTo>
                    <a:pt x="0" y="1627"/>
                  </a:lnTo>
                  <a:lnTo>
                    <a:pt x="219" y="1681"/>
                  </a:lnTo>
                  <a:lnTo>
                    <a:pt x="225" y="1684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24" name="Freeform 9"/>
            <p:cNvSpPr/>
            <p:nvPr/>
          </p:nvSpPr>
          <p:spPr bwMode="auto">
            <a:xfrm>
              <a:off x="2928938" y="2582862"/>
              <a:ext cx="2693987" cy="4275138"/>
            </a:xfrm>
            <a:custGeom>
              <a:avLst/>
              <a:gdLst/>
              <a:ahLst/>
              <a:cxnLst/>
              <a:rect l="0" t="0" r="r" b="b"/>
              <a:pathLst>
                <a:path w="1697" h="2693">
                  <a:moveTo>
                    <a:pt x="0" y="0"/>
                  </a:moveTo>
                  <a:lnTo>
                    <a:pt x="1622" y="2693"/>
                  </a:lnTo>
                  <a:lnTo>
                    <a:pt x="1697" y="26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25" name="Freeform 10"/>
            <p:cNvSpPr/>
            <p:nvPr/>
          </p:nvSpPr>
          <p:spPr bwMode="auto">
            <a:xfrm>
              <a:off x="3371850" y="2692400"/>
              <a:ext cx="3332162" cy="4165600"/>
            </a:xfrm>
            <a:custGeom>
              <a:avLst/>
              <a:gdLst/>
              <a:ahLst/>
              <a:cxnLst/>
              <a:rect l="0" t="0" r="r" b="b"/>
              <a:pathLst>
                <a:path w="2099" h="2624">
                  <a:moveTo>
                    <a:pt x="2099" y="2624"/>
                  </a:moveTo>
                  <a:lnTo>
                    <a:pt x="0" y="0"/>
                  </a:lnTo>
                  <a:lnTo>
                    <a:pt x="2021" y="2624"/>
                  </a:lnTo>
                  <a:lnTo>
                    <a:pt x="2099" y="2624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26" name="Freeform 11"/>
            <p:cNvSpPr/>
            <p:nvPr/>
          </p:nvSpPr>
          <p:spPr bwMode="auto">
            <a:xfrm>
              <a:off x="3367088" y="2687637"/>
              <a:ext cx="4576762" cy="4170363"/>
            </a:xfrm>
            <a:custGeom>
              <a:avLst/>
              <a:gdLst/>
              <a:ahLst/>
              <a:cxnLst/>
              <a:rect l="0" t="0" r="r" b="b"/>
              <a:pathLst>
                <a:path w="2883" h="2627">
                  <a:moveTo>
                    <a:pt x="0" y="0"/>
                  </a:moveTo>
                  <a:lnTo>
                    <a:pt x="3" y="3"/>
                  </a:lnTo>
                  <a:lnTo>
                    <a:pt x="2102" y="2627"/>
                  </a:lnTo>
                  <a:lnTo>
                    <a:pt x="2883" y="2627"/>
                  </a:lnTo>
                  <a:lnTo>
                    <a:pt x="225" y="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27" name="Freeform 12"/>
            <p:cNvSpPr/>
            <p:nvPr/>
          </p:nvSpPr>
          <p:spPr bwMode="auto">
            <a:xfrm>
              <a:off x="2928938" y="2578100"/>
              <a:ext cx="3584575" cy="4279900"/>
            </a:xfrm>
            <a:custGeom>
              <a:avLst/>
              <a:gdLst/>
              <a:ahLst/>
              <a:cxnLst/>
              <a:rect l="0" t="0" r="r" b="b"/>
              <a:pathLst>
                <a:path w="2258" h="2696">
                  <a:moveTo>
                    <a:pt x="2258" y="2696"/>
                  </a:moveTo>
                  <a:lnTo>
                    <a:pt x="264" y="111"/>
                  </a:lnTo>
                  <a:lnTo>
                    <a:pt x="228" y="60"/>
                  </a:lnTo>
                  <a:lnTo>
                    <a:pt x="225" y="57"/>
                  </a:lnTo>
                  <a:lnTo>
                    <a:pt x="0" y="0"/>
                  </a:lnTo>
                  <a:lnTo>
                    <a:pt x="0" y="3"/>
                  </a:lnTo>
                  <a:lnTo>
                    <a:pt x="1697" y="2696"/>
                  </a:lnTo>
                  <a:lnTo>
                    <a:pt x="2258" y="2696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514081" y="1656082"/>
            <a:ext cx="10289546" cy="3139439"/>
          </a:xfrm>
        </p:spPr>
        <p:txBody>
          <a:bodyPr anchor="b">
            <a:normAutofit/>
          </a:bodyPr>
          <a:lstStyle>
            <a:lvl1pPr algn="r">
              <a:defRPr sz="72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18453" y="4795520"/>
            <a:ext cx="8385174" cy="1666241"/>
          </a:xfrm>
        </p:spPr>
        <p:txBody>
          <a:bodyPr anchor="t">
            <a:normAutofit/>
          </a:bodyPr>
          <a:lstStyle>
            <a:lvl1pPr marL="0" indent="0" algn="r">
              <a:buNone/>
              <a:defRPr sz="2520">
                <a:solidFill>
                  <a:schemeClr val="tx1"/>
                </a:solidFill>
              </a:defRPr>
            </a:lvl1pPr>
            <a:lvl2pPr marL="548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9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194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389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398894" y="7059931"/>
            <a:ext cx="5188853" cy="43815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9120913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4" y="5679438"/>
            <a:ext cx="12022453" cy="680086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63214" y="1118535"/>
            <a:ext cx="9871133" cy="3797971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1174" y="6359524"/>
            <a:ext cx="12022453" cy="592454"/>
          </a:xfrm>
        </p:spPr>
        <p:txBody>
          <a:bodyPr>
            <a:normAutofit/>
          </a:bodyPr>
          <a:lstStyle>
            <a:lvl1pPr marL="0" indent="0" algn="ctr">
              <a:buNone/>
              <a:defRPr sz="168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26138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822960"/>
            <a:ext cx="12022453" cy="3657600"/>
          </a:xfrm>
        </p:spPr>
        <p:txBody>
          <a:bodyPr anchor="ctr">
            <a:normAutofit/>
          </a:bodyPr>
          <a:lstStyle>
            <a:lvl1pPr algn="ct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5" y="5212080"/>
            <a:ext cx="12022456" cy="17373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6455421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18334" y="103562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072110" y="338327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855" y="822961"/>
            <a:ext cx="10788014" cy="3291839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924174" y="4114799"/>
            <a:ext cx="10239378" cy="4572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2160"/>
            </a:lvl1pPr>
            <a:lvl2pPr marL="548640" indent="0">
              <a:buFontTx/>
              <a:buNone/>
              <a:defRPr/>
            </a:lvl2pPr>
            <a:lvl3pPr marL="1097280" indent="0">
              <a:buFontTx/>
              <a:buNone/>
              <a:defRPr/>
            </a:lvl3pPr>
            <a:lvl4pPr marL="1645920" indent="0">
              <a:buFontTx/>
              <a:buNone/>
              <a:defRPr/>
            </a:lvl4pPr>
            <a:lvl5pPr marL="219456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212080"/>
            <a:ext cx="12022453" cy="17373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035013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6" y="3970297"/>
            <a:ext cx="12022451" cy="1762560"/>
          </a:xfrm>
        </p:spPr>
        <p:txBody>
          <a:bodyPr anchor="b">
            <a:normAutofit/>
          </a:bodyPr>
          <a:lstStyle>
            <a:lvl1pPr algn="r">
              <a:defRPr sz="384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732857"/>
            <a:ext cx="12022452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0550418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1918334" y="1035628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9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3072110" y="3383279"/>
            <a:ext cx="731520" cy="701731"/>
          </a:xfrm>
          <a:prstGeom prst="rect">
            <a:avLst/>
          </a:prstGeom>
        </p:spPr>
        <p:txBody>
          <a:bodyPr vert="horz" lIns="109728" tIns="54864" rIns="109728" bIns="54864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96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9855" y="822961"/>
            <a:ext cx="10788014" cy="3291839"/>
          </a:xfrm>
        </p:spPr>
        <p:txBody>
          <a:bodyPr anchor="ctr">
            <a:normAutofit/>
          </a:bodyPr>
          <a:lstStyle>
            <a:lvl1pPr algn="ctr">
              <a:defRPr sz="384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81176" y="4663440"/>
            <a:ext cx="12022452" cy="1066800"/>
          </a:xfrm>
        </p:spPr>
        <p:txBody>
          <a:bodyPr vert="horz" lIns="91440" tIns="45720" rIns="91440" bIns="45720" rtlCol="0" anchor="b">
            <a:normAutofit/>
          </a:bodyPr>
          <a:lstStyle>
            <a:lvl1pPr algn="r">
              <a:buNone/>
              <a:defRPr lang="en-US" sz="288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730240"/>
            <a:ext cx="12022452" cy="1219200"/>
          </a:xfrm>
        </p:spPr>
        <p:txBody>
          <a:bodyPr anchor="t">
            <a:normAutofit/>
          </a:bodyPr>
          <a:lstStyle>
            <a:lvl1pPr marL="0" indent="0" algn="r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632776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6" y="822961"/>
            <a:ext cx="12022454" cy="327279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781175" y="4206240"/>
            <a:ext cx="12022456" cy="100584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336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4" y="5212080"/>
            <a:ext cx="12022456" cy="1737360"/>
          </a:xfrm>
        </p:spPr>
        <p:txBody>
          <a:bodyPr anchor="t">
            <a:normAutofit/>
          </a:bodyPr>
          <a:lstStyle>
            <a:lvl1pPr marL="0" indent="0" algn="l">
              <a:buNone/>
              <a:defRPr sz="216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74007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69610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1679187" y="822960"/>
            <a:ext cx="2124443" cy="6126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781175" y="822960"/>
            <a:ext cx="9623690" cy="612648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5154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181375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2954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>
            <a:lvl1pPr>
              <a:buClr>
                <a:schemeClr val="accent1">
                  <a:lumMod val="75000"/>
                </a:schemeClr>
              </a:buClr>
              <a:defRPr/>
            </a:lvl1pPr>
            <a:lvl2pPr>
              <a:buClr>
                <a:schemeClr val="accent1">
                  <a:lumMod val="75000"/>
                </a:schemeClr>
              </a:buClr>
              <a:defRPr/>
            </a:lvl2pPr>
            <a:lvl3pPr>
              <a:buClr>
                <a:schemeClr val="accent1">
                  <a:lumMod val="75000"/>
                </a:schemeClr>
              </a:buClr>
              <a:defRPr/>
            </a:lvl3pPr>
            <a:lvl4pPr>
              <a:buClr>
                <a:schemeClr val="accent1">
                  <a:lumMod val="75000"/>
                </a:schemeClr>
              </a:buClr>
              <a:defRPr/>
            </a:lvl4pPr>
            <a:lvl5pPr>
              <a:buClr>
                <a:schemeClr val="accent1">
                  <a:lumMod val="75000"/>
                </a:schemeClr>
              </a:buCl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3142228" y="7040558"/>
            <a:ext cx="661400" cy="438150"/>
          </a:xfrm>
        </p:spPr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264451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890468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136509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78340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42805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63414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8334241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991803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63407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86736" y="3200399"/>
            <a:ext cx="10716896" cy="2532458"/>
          </a:xfrm>
        </p:spPr>
        <p:txBody>
          <a:bodyPr anchor="b"/>
          <a:lstStyle>
            <a:lvl1pPr algn="r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86733" y="5732857"/>
            <a:ext cx="10716898" cy="1032480"/>
          </a:xfrm>
        </p:spPr>
        <p:txBody>
          <a:bodyPr anchor="t">
            <a:normAutofit/>
          </a:bodyPr>
          <a:lstStyle>
            <a:lvl1pPr marL="0" indent="0" algn="r">
              <a:buNone/>
              <a:defRPr sz="2400">
                <a:solidFill>
                  <a:schemeClr val="tx1"/>
                </a:solidFill>
              </a:defRPr>
            </a:lvl1pPr>
            <a:lvl2pPr marL="54864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2561220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4" y="822961"/>
            <a:ext cx="12022456" cy="21031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781175" y="3200400"/>
            <a:ext cx="5874066" cy="3749041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2160"/>
            </a:lvl1pPr>
            <a:lvl2pPr>
              <a:buClr>
                <a:schemeClr val="accent1">
                  <a:lumMod val="75000"/>
                </a:schemeClr>
              </a:buClr>
              <a:defRPr sz="1920"/>
            </a:lvl2pPr>
            <a:lvl3pPr>
              <a:buClr>
                <a:schemeClr val="accent1">
                  <a:lumMod val="75000"/>
                </a:schemeClr>
              </a:buClr>
              <a:defRPr sz="1680"/>
            </a:lvl3pPr>
            <a:lvl4pPr>
              <a:buClr>
                <a:schemeClr val="accent1">
                  <a:lumMod val="75000"/>
                </a:schemeClr>
              </a:buClr>
              <a:defRPr sz="1440"/>
            </a:lvl4pPr>
            <a:lvl5pPr>
              <a:buClr>
                <a:schemeClr val="accent1">
                  <a:lumMod val="75000"/>
                </a:schemeClr>
              </a:buCl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929561" y="3200400"/>
            <a:ext cx="5874067" cy="3749040"/>
          </a:xfrm>
        </p:spPr>
        <p:txBody>
          <a:bodyPr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2160"/>
            </a:lvl1pPr>
            <a:lvl2pPr>
              <a:buClr>
                <a:schemeClr val="accent1">
                  <a:lumMod val="75000"/>
                </a:schemeClr>
              </a:buClr>
              <a:defRPr sz="1920"/>
            </a:lvl2pPr>
            <a:lvl3pPr>
              <a:buClr>
                <a:schemeClr val="accent1">
                  <a:lumMod val="75000"/>
                </a:schemeClr>
              </a:buClr>
              <a:defRPr sz="1680"/>
            </a:lvl3pPr>
            <a:lvl4pPr>
              <a:buClr>
                <a:schemeClr val="accent1">
                  <a:lumMod val="75000"/>
                </a:schemeClr>
              </a:buClr>
              <a:defRPr sz="1440"/>
            </a:lvl4pPr>
            <a:lvl5pPr>
              <a:buClr>
                <a:schemeClr val="accent1">
                  <a:lumMod val="75000"/>
                </a:schemeClr>
              </a:buCl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7523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6615" y="3190240"/>
            <a:ext cx="5528626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81173" y="4002405"/>
            <a:ext cx="5874067" cy="2947034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2160"/>
            </a:lvl1pPr>
            <a:lvl2pPr>
              <a:buClr>
                <a:schemeClr val="accent1">
                  <a:lumMod val="75000"/>
                </a:schemeClr>
              </a:buClr>
              <a:defRPr sz="1920"/>
            </a:lvl2pPr>
            <a:lvl3pPr>
              <a:buClr>
                <a:schemeClr val="accent1">
                  <a:lumMod val="75000"/>
                </a:schemeClr>
              </a:buClr>
              <a:defRPr sz="1680"/>
            </a:lvl3pPr>
            <a:lvl4pPr>
              <a:buClr>
                <a:schemeClr val="accent1">
                  <a:lumMod val="75000"/>
                </a:schemeClr>
              </a:buClr>
              <a:defRPr sz="1440"/>
            </a:lvl4pPr>
            <a:lvl5pPr>
              <a:buClr>
                <a:schemeClr val="accent1">
                  <a:lumMod val="75000"/>
                </a:schemeClr>
              </a:buCl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256585" y="3200400"/>
            <a:ext cx="5547044" cy="691514"/>
          </a:xfrm>
        </p:spPr>
        <p:txBody>
          <a:bodyPr anchor="b">
            <a:noAutofit/>
          </a:bodyPr>
          <a:lstStyle>
            <a:lvl1pPr marL="0" indent="0">
              <a:buNone/>
              <a:defRPr sz="3360" b="0">
                <a:solidFill>
                  <a:schemeClr val="accent1">
                    <a:lumMod val="75000"/>
                  </a:schemeClr>
                </a:solidFill>
              </a:defRPr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929561" y="4002405"/>
            <a:ext cx="5874067" cy="2947034"/>
          </a:xfrm>
        </p:spPr>
        <p:txBody>
          <a:bodyPr anchor="t">
            <a:normAutofit/>
          </a:bodyPr>
          <a:lstStyle>
            <a:lvl1pPr>
              <a:buClr>
                <a:schemeClr val="accent1">
                  <a:lumMod val="75000"/>
                </a:schemeClr>
              </a:buClr>
              <a:defRPr sz="2160"/>
            </a:lvl1pPr>
            <a:lvl2pPr>
              <a:buClr>
                <a:schemeClr val="accent1">
                  <a:lumMod val="75000"/>
                </a:schemeClr>
              </a:buClr>
              <a:defRPr sz="1920"/>
            </a:lvl2pPr>
            <a:lvl3pPr>
              <a:buClr>
                <a:schemeClr val="accent1">
                  <a:lumMod val="75000"/>
                </a:schemeClr>
              </a:buClr>
              <a:defRPr sz="1680"/>
            </a:lvl3pPr>
            <a:lvl4pPr>
              <a:buClr>
                <a:schemeClr val="accent1">
                  <a:lumMod val="75000"/>
                </a:schemeClr>
              </a:buClr>
              <a:defRPr sz="1440"/>
            </a:lvl4pPr>
            <a:lvl5pPr>
              <a:buClr>
                <a:schemeClr val="accent1">
                  <a:lumMod val="75000"/>
                </a:schemeClr>
              </a:buCl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0008250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34749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0873244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81175" y="1920240"/>
            <a:ext cx="4258945" cy="1645920"/>
          </a:xfrm>
        </p:spPr>
        <p:txBody>
          <a:bodyPr anchor="b">
            <a:normAutofit/>
          </a:bodyPr>
          <a:lstStyle>
            <a:lvl1pPr algn="ctr">
              <a:defRPr sz="28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14440" y="822960"/>
            <a:ext cx="7489188" cy="6126481"/>
          </a:xfrm>
        </p:spPr>
        <p:txBody>
          <a:bodyPr anchor="ctr">
            <a:normAutofit/>
          </a:bodyPr>
          <a:lstStyle>
            <a:lvl1pPr>
              <a:defRPr sz="2400"/>
            </a:lvl1pPr>
            <a:lvl2pPr>
              <a:defRPr sz="2160"/>
            </a:lvl2pPr>
            <a:lvl3pPr>
              <a:defRPr sz="1920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81175" y="3566160"/>
            <a:ext cx="4258945" cy="2194560"/>
          </a:xfrm>
        </p:spPr>
        <p:txBody>
          <a:bodyPr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9795143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79269" y="2103119"/>
            <a:ext cx="6511390" cy="1645920"/>
          </a:xfrm>
        </p:spPr>
        <p:txBody>
          <a:bodyPr anchor="b">
            <a:normAutofit/>
          </a:bodyPr>
          <a:lstStyle>
            <a:lvl1pPr algn="ctr">
              <a:defRPr sz="336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13618" y="1097280"/>
            <a:ext cx="3937169" cy="5486400"/>
          </a:xfrm>
          <a:prstGeom prst="roundRect">
            <a:avLst>
              <a:gd name="adj" fmla="val 42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920"/>
            </a:lvl1pPr>
            <a:lvl2pPr marL="548640" indent="0">
              <a:buNone/>
              <a:defRPr sz="1920"/>
            </a:lvl2pPr>
            <a:lvl3pPr marL="1097280" indent="0">
              <a:buNone/>
              <a:defRPr sz="1920"/>
            </a:lvl3pPr>
            <a:lvl4pPr marL="1645920" indent="0">
              <a:buNone/>
              <a:defRPr sz="1920"/>
            </a:lvl4pPr>
            <a:lvl5pPr marL="2194560" indent="0">
              <a:buNone/>
              <a:defRPr sz="1920"/>
            </a:lvl5pPr>
            <a:lvl6pPr marL="2743200" indent="0">
              <a:buNone/>
              <a:defRPr sz="1920"/>
            </a:lvl6pPr>
            <a:lvl7pPr marL="3291840" indent="0">
              <a:buNone/>
              <a:defRPr sz="1920"/>
            </a:lvl7pPr>
            <a:lvl8pPr marL="3840480" indent="0">
              <a:buNone/>
              <a:defRPr sz="1920"/>
            </a:lvl8pPr>
            <a:lvl9pPr marL="4389120" indent="0">
              <a:buNone/>
              <a:defRPr sz="192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79269" y="3749039"/>
            <a:ext cx="6511390" cy="2194560"/>
          </a:xfrm>
        </p:spPr>
        <p:txBody>
          <a:bodyPr>
            <a:normAutofit/>
          </a:bodyPr>
          <a:lstStyle>
            <a:lvl1pPr marL="0" indent="0" algn="ctr">
              <a:buNone/>
              <a:defRPr sz="2160"/>
            </a:lvl1pPr>
            <a:lvl2pPr marL="548640" indent="0">
              <a:buNone/>
              <a:defRPr sz="1440"/>
            </a:lvl2pPr>
            <a:lvl3pPr marL="1097280" indent="0">
              <a:buNone/>
              <a:defRPr sz="1200"/>
            </a:lvl3pPr>
            <a:lvl4pPr marL="1645920" indent="0">
              <a:buNone/>
              <a:defRPr sz="1080"/>
            </a:lvl4pPr>
            <a:lvl5pPr marL="2194560" indent="0">
              <a:buNone/>
              <a:defRPr sz="1080"/>
            </a:lvl5pPr>
            <a:lvl6pPr marL="2743200" indent="0">
              <a:buNone/>
              <a:defRPr sz="1080"/>
            </a:lvl6pPr>
            <a:lvl7pPr marL="3291840" indent="0">
              <a:buNone/>
              <a:defRPr sz="1080"/>
            </a:lvl7pPr>
            <a:lvl8pPr marL="3840480" indent="0">
              <a:buNone/>
              <a:defRPr sz="1080"/>
            </a:lvl8pPr>
            <a:lvl9pPr marL="4389120" indent="0">
              <a:buNone/>
              <a:defRPr sz="108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10/12/2025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542961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9">
            <a:alphaModFix amt="27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80975" y="1"/>
            <a:ext cx="2924176" cy="8229601"/>
            <a:chOff x="1320800" y="0"/>
            <a:chExt cx="2436813" cy="6858001"/>
          </a:xfrm>
        </p:grpSpPr>
        <p:sp>
          <p:nvSpPr>
            <p:cNvPr id="8" name="Freeform 6"/>
            <p:cNvSpPr/>
            <p:nvPr/>
          </p:nvSpPr>
          <p:spPr bwMode="auto">
            <a:xfrm>
              <a:off x="1627188" y="0"/>
              <a:ext cx="1122363" cy="5329238"/>
            </a:xfrm>
            <a:custGeom>
              <a:avLst/>
              <a:gdLst/>
              <a:ahLst/>
              <a:cxnLst/>
              <a:rect l="0" t="0" r="r" b="b"/>
              <a:pathLst>
                <a:path w="707" h="3357">
                  <a:moveTo>
                    <a:pt x="0" y="3330"/>
                  </a:moveTo>
                  <a:lnTo>
                    <a:pt x="156" y="3357"/>
                  </a:lnTo>
                  <a:lnTo>
                    <a:pt x="707" y="0"/>
                  </a:lnTo>
                  <a:lnTo>
                    <a:pt x="547" y="0"/>
                  </a:lnTo>
                  <a:lnTo>
                    <a:pt x="0" y="333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9" name="Freeform 7"/>
            <p:cNvSpPr/>
            <p:nvPr/>
          </p:nvSpPr>
          <p:spPr bwMode="auto">
            <a:xfrm>
              <a:off x="1320800" y="0"/>
              <a:ext cx="1117600" cy="5276850"/>
            </a:xfrm>
            <a:custGeom>
              <a:avLst/>
              <a:gdLst/>
              <a:ahLst/>
              <a:cxnLst/>
              <a:rect l="0" t="0" r="r" b="b"/>
              <a:pathLst>
                <a:path w="704" h="3324">
                  <a:moveTo>
                    <a:pt x="704" y="0"/>
                  </a:moveTo>
                  <a:lnTo>
                    <a:pt x="545" y="0"/>
                  </a:lnTo>
                  <a:lnTo>
                    <a:pt x="0" y="3300"/>
                  </a:lnTo>
                  <a:lnTo>
                    <a:pt x="157" y="332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</p:sp>
        <p:sp>
          <p:nvSpPr>
            <p:cNvPr id="10" name="Freeform 8"/>
            <p:cNvSpPr/>
            <p:nvPr/>
          </p:nvSpPr>
          <p:spPr bwMode="auto">
            <a:xfrm>
              <a:off x="1320800" y="5238750"/>
              <a:ext cx="1228725" cy="1619250"/>
            </a:xfrm>
            <a:custGeom>
              <a:avLst/>
              <a:gdLst/>
              <a:ahLst/>
              <a:cxnLst/>
              <a:rect l="0" t="0" r="r" b="b"/>
              <a:pathLst>
                <a:path w="774" h="1020">
                  <a:moveTo>
                    <a:pt x="0" y="0"/>
                  </a:moveTo>
                  <a:lnTo>
                    <a:pt x="740" y="1020"/>
                  </a:lnTo>
                  <a:lnTo>
                    <a:pt x="774" y="10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</p:sp>
        <p:sp>
          <p:nvSpPr>
            <p:cNvPr id="11" name="Freeform 9"/>
            <p:cNvSpPr/>
            <p:nvPr/>
          </p:nvSpPr>
          <p:spPr bwMode="auto">
            <a:xfrm>
              <a:off x="1627188" y="5291138"/>
              <a:ext cx="1495425" cy="1566863"/>
            </a:xfrm>
            <a:custGeom>
              <a:avLst/>
              <a:gdLst/>
              <a:ahLst/>
              <a:cxnLst/>
              <a:rect l="0" t="0" r="r" b="b"/>
              <a:pathLst>
                <a:path w="942" h="987">
                  <a:moveTo>
                    <a:pt x="0" y="0"/>
                  </a:moveTo>
                  <a:lnTo>
                    <a:pt x="909" y="987"/>
                  </a:lnTo>
                  <a:lnTo>
                    <a:pt x="942" y="98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</p:sp>
        <p:sp>
          <p:nvSpPr>
            <p:cNvPr id="12" name="Freeform 10"/>
            <p:cNvSpPr/>
            <p:nvPr/>
          </p:nvSpPr>
          <p:spPr bwMode="auto">
            <a:xfrm>
              <a:off x="1627188" y="5286375"/>
              <a:ext cx="2130425" cy="1571625"/>
            </a:xfrm>
            <a:custGeom>
              <a:avLst/>
              <a:gdLst/>
              <a:ahLst/>
              <a:cxnLst/>
              <a:rect l="0" t="0" r="r" b="b"/>
              <a:pathLst>
                <a:path w="1342" h="990">
                  <a:moveTo>
                    <a:pt x="0" y="3"/>
                  </a:moveTo>
                  <a:lnTo>
                    <a:pt x="942" y="990"/>
                  </a:lnTo>
                  <a:lnTo>
                    <a:pt x="1342" y="990"/>
                  </a:lnTo>
                  <a:lnTo>
                    <a:pt x="156" y="27"/>
                  </a:lnTo>
                  <a:lnTo>
                    <a:pt x="0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</p:sp>
        <p:sp>
          <p:nvSpPr>
            <p:cNvPr id="13" name="Freeform 11"/>
            <p:cNvSpPr/>
            <p:nvPr/>
          </p:nvSpPr>
          <p:spPr bwMode="auto">
            <a:xfrm>
              <a:off x="1320800" y="5238750"/>
              <a:ext cx="1695450" cy="1619250"/>
            </a:xfrm>
            <a:custGeom>
              <a:avLst/>
              <a:gdLst/>
              <a:ahLst/>
              <a:cxnLst/>
              <a:rect l="0" t="0" r="r" b="b"/>
              <a:pathLst>
                <a:path w="1068" h="1020">
                  <a:moveTo>
                    <a:pt x="1068" y="1020"/>
                  </a:moveTo>
                  <a:lnTo>
                    <a:pt x="184" y="60"/>
                  </a:lnTo>
                  <a:lnTo>
                    <a:pt x="154" y="27"/>
                  </a:lnTo>
                  <a:lnTo>
                    <a:pt x="157" y="27"/>
                  </a:lnTo>
                  <a:lnTo>
                    <a:pt x="157" y="24"/>
                  </a:lnTo>
                  <a:lnTo>
                    <a:pt x="154" y="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774" y="1020"/>
                  </a:lnTo>
                  <a:lnTo>
                    <a:pt x="1068" y="102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81174" y="822961"/>
            <a:ext cx="12022456" cy="2103119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81172" y="3200400"/>
            <a:ext cx="12022456" cy="37490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679187" y="7059931"/>
            <a:ext cx="13716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48A87A34-81AB-432B-8DAE-1953F412C126}" type="datetimeFigureOut">
              <a:rPr lang="en-US" smtClean="0"/>
              <a:pPr/>
              <a:t>10/12/2025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86736" y="7059931"/>
            <a:ext cx="8501012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142228" y="7059931"/>
            <a:ext cx="6614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956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  <p:sldLayoutId id="2147483776" r:id="rId4"/>
    <p:sldLayoutId id="2147483777" r:id="rId5"/>
    <p:sldLayoutId id="2147483778" r:id="rId6"/>
    <p:sldLayoutId id="2147483779" r:id="rId7"/>
    <p:sldLayoutId id="2147483780" r:id="rId8"/>
    <p:sldLayoutId id="2147483781" r:id="rId9"/>
    <p:sldLayoutId id="2147483782" r:id="rId10"/>
    <p:sldLayoutId id="2147483783" r:id="rId11"/>
    <p:sldLayoutId id="2147483784" r:id="rId12"/>
    <p:sldLayoutId id="2147483785" r:id="rId13"/>
    <p:sldLayoutId id="2147483786" r:id="rId14"/>
    <p:sldLayoutId id="2147483787" r:id="rId15"/>
    <p:sldLayoutId id="2147483788" r:id="rId16"/>
    <p:sldLayoutId id="2147483789" r:id="rId17"/>
    <p:sldLayoutId id="2147483790" r:id="rId18"/>
    <p:sldLayoutId id="2147483791" r:id="rId19"/>
    <p:sldLayoutId id="2147483792" r:id="rId20"/>
    <p:sldLayoutId id="2147483793" r:id="rId21"/>
    <p:sldLayoutId id="2147483794" r:id="rId22"/>
    <p:sldLayoutId id="2147483795" r:id="rId23"/>
    <p:sldLayoutId id="2147483796" r:id="rId24"/>
    <p:sldLayoutId id="2147483797" r:id="rId25"/>
    <p:sldLayoutId id="2147483798" r:id="rId26"/>
    <p:sldLayoutId id="2147483799" r:id="rId27"/>
  </p:sldLayoutIdLst>
  <p:hf sldNum="0" hdr="0" ftr="0" dt="0"/>
  <p:txStyles>
    <p:titleStyle>
      <a:lvl1pPr algn="ctr" defTabSz="548640" rtl="0" eaLnBrk="1" latinLnBrk="0" hangingPunct="1">
        <a:spcBef>
          <a:spcPct val="0"/>
        </a:spcBef>
        <a:buNone/>
        <a:defRPr sz="4800" kern="1200" cap="none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8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440180" indent="-34290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216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85166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92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400300" indent="-20574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spcAft>
          <a:spcPts val="720"/>
        </a:spcAft>
        <a:buClr>
          <a:schemeClr val="accent1">
            <a:lumMod val="75000"/>
          </a:schemeClr>
        </a:buClr>
        <a:buSzPct val="145000"/>
        <a:buFont typeface="Arial"/>
        <a:buChar char="•"/>
        <a:defRPr sz="168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7.xml"/><Relationship Id="rId5" Type="http://schemas.microsoft.com/office/2007/relationships/hdphoto" Target="../media/hdphoto2.wdp"/><Relationship Id="rId4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jp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3.xml"/><Relationship Id="rId6" Type="http://schemas.microsoft.com/office/2007/relationships/hdphoto" Target="../media/hdphoto1.wdp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5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">
    <p:bg>
      <p:bgPr>
        <a:blipFill dpi="0" rotWithShape="1">
          <a:blip r:embed="rId3"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5010FD4F-E609-1302-C1CB-43A8D1214BE7}"/>
              </a:ext>
            </a:extLst>
          </p:cNvPr>
          <p:cNvSpPr/>
          <p:nvPr/>
        </p:nvSpPr>
        <p:spPr>
          <a:xfrm>
            <a:off x="344212" y="5892625"/>
            <a:ext cx="7446443" cy="1033710"/>
          </a:xfrm>
          <a:prstGeom prst="ellipse">
            <a:avLst/>
          </a:prstGeom>
          <a:solidFill>
            <a:srgbClr val="111111">
              <a:alpha val="30196"/>
            </a:srgbClr>
          </a:solidFill>
          <a:ln>
            <a:noFill/>
          </a:ln>
          <a:effectLst>
            <a:softEdge rad="31750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976761" y="5744584"/>
            <a:ext cx="736031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LU Decomposition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933698" y="6857859"/>
            <a:ext cx="744644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240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 Numerical Method for Solving Linear Systems Efficiently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10">
    <p:bg>
      <p:bgPr>
        <a:blipFill dpi="0" rotWithShape="1">
          <a:blip r:embed="rId3">
            <a:alphaModFix amt="76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24269" y="5664406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60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Thank You</a:t>
            </a:r>
            <a:endParaRPr lang="en-US" sz="6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994349" y="6852601"/>
            <a:ext cx="910492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"Mathematics gives us the power to decompose complexity into simplicity."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877358" y="6597450"/>
            <a:ext cx="30480" cy="873204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3" name="Text 2"/>
          <p:cNvSpPr/>
          <p:nvPr/>
        </p:nvSpPr>
        <p:spPr>
          <a:xfrm>
            <a:off x="10099278" y="5892625"/>
            <a:ext cx="3121869" cy="1904104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wrap="non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240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Presented by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Abdullah Al Mahfuz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241311058</a:t>
            </a:r>
          </a:p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Section ‘B’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D28FD9C-E517-EA3A-DE93-C38CFF91E89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rcRect l="11438" t="8516" r="10563" b="13484"/>
          <a:stretch>
            <a:fillRect/>
          </a:stretch>
        </p:blipFill>
        <p:spPr>
          <a:xfrm rot="161036">
            <a:off x="10167461" y="2461240"/>
            <a:ext cx="2982021" cy="2982021"/>
          </a:xfrm>
          <a:prstGeom prst="ellipse">
            <a:avLst/>
          </a:prstGeom>
          <a:ln w="63500" cap="rnd">
            <a:solidFill>
              <a:srgbClr val="333333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>
            <a:extLst>
              <a:ext uri="{FF2B5EF4-FFF2-40B4-BE49-F238E27FC236}">
                <a16:creationId xmlns:a16="http://schemas.microsoft.com/office/drawing/2014/main" id="{CFDA60FF-740F-17E0-CEB1-491362A803B8}"/>
              </a:ext>
            </a:extLst>
          </p:cNvPr>
          <p:cNvSpPr/>
          <p:nvPr/>
        </p:nvSpPr>
        <p:spPr>
          <a:xfrm>
            <a:off x="6312033" y="1777483"/>
            <a:ext cx="5222002" cy="2038120"/>
          </a:xfrm>
          <a:prstGeom prst="ellipse">
            <a:avLst/>
          </a:prstGeom>
          <a:solidFill>
            <a:schemeClr val="bg2"/>
          </a:solidFill>
          <a:effectLst>
            <a:softEdge rad="317500"/>
          </a:effectLst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hape 7">
            <a:extLst>
              <a:ext uri="{FF2B5EF4-FFF2-40B4-BE49-F238E27FC236}">
                <a16:creationId xmlns:a16="http://schemas.microsoft.com/office/drawing/2014/main" id="{67EE6B37-D739-3E4D-939D-17A0BEE1187B}"/>
              </a:ext>
            </a:extLst>
          </p:cNvPr>
          <p:cNvSpPr/>
          <p:nvPr/>
        </p:nvSpPr>
        <p:spPr>
          <a:xfrm>
            <a:off x="4213854" y="5536883"/>
            <a:ext cx="4196358" cy="1177528"/>
          </a:xfrm>
          <a:prstGeom prst="roundRect">
            <a:avLst>
              <a:gd name="adj" fmla="val 8090"/>
            </a:avLst>
          </a:prstGeom>
          <a:solidFill>
            <a:schemeClr val="bg1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2" name="Text 0"/>
          <p:cNvSpPr/>
          <p:nvPr/>
        </p:nvSpPr>
        <p:spPr>
          <a:xfrm>
            <a:off x="762119" y="850688"/>
            <a:ext cx="921448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Introduction to LU Decomposition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62119" y="204260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LU decomposition factors a square matrix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into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and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3561874"/>
            <a:ext cx="13042821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rcRect l="40117" t="1" r="38428" b="7719"/>
          <a:stretch>
            <a:fillRect/>
          </a:stretch>
        </p:blipFill>
        <p:spPr>
          <a:xfrm>
            <a:off x="6049783" y="2352093"/>
            <a:ext cx="6078270" cy="788279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89" y="2958921"/>
            <a:ext cx="493498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→ Lower triangular matrix (1s on diagonal)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3401119"/>
            <a:ext cx="493498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→ Upper triangular matrix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93910" y="4195187"/>
            <a:ext cx="4196358" cy="1177528"/>
          </a:xfrm>
          <a:prstGeom prst="roundRect">
            <a:avLst>
              <a:gd name="adj" fmla="val 8090"/>
            </a:avLst>
          </a:prstGeom>
          <a:solidFill>
            <a:schemeClr val="bg1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28344" y="4429622"/>
            <a:ext cx="3613071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Solve Equations Efficiently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4338692" y="5765701"/>
            <a:ext cx="3727490" cy="708660"/>
          </a:xfrm>
          <a:prstGeom prst="rect">
            <a:avLst/>
          </a:prstGeom>
          <a:solidFill>
            <a:schemeClr val="bg1"/>
          </a:solidFill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Compute Inverses &amp; Determinants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541954" y="6878579"/>
            <a:ext cx="4196358" cy="1177528"/>
          </a:xfrm>
          <a:prstGeom prst="roundRect">
            <a:avLst>
              <a:gd name="adj" fmla="val 8090"/>
            </a:avLst>
          </a:prstGeom>
          <a:solidFill>
            <a:schemeClr val="bg1"/>
          </a:solidFill>
          <a:ln w="7620">
            <a:solidFill>
              <a:srgbClr val="C8CACF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7776389" y="7113014"/>
            <a:ext cx="372749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Simplify Repeated Calculations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 name="Slide 5">
    <p:bg>
      <p:bgPr>
        <a:blipFill dpi="0" rotWithShape="1">
          <a:blip r:embed="rId3">
            <a:alphaModFix amt="39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9671" y="2286636"/>
            <a:ext cx="874395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8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Use Cases &amp; Benefits</a:t>
            </a:r>
            <a:endParaRPr lang="en-US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666799" y="6023595"/>
            <a:ext cx="3785235" cy="4334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Reduces Computational Cost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66799" y="6537372"/>
            <a:ext cx="3785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r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Optimizes calculations, especially for large matrices.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8374554"/>
            <a:ext cx="3241014" cy="3241014"/>
          </a:xfrm>
          <a:prstGeom prst="rect">
            <a:avLst/>
          </a:prstGeom>
        </p:spPr>
      </p:pic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38757" y="10170135"/>
            <a:ext cx="240914" cy="30118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0659902" y="5993470"/>
            <a:ext cx="357139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Multiple Right-Hand Sides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10659902" y="6483889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Efficiently solves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AX = B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for various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B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vectors.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6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8374554"/>
            <a:ext cx="3241014" cy="3241014"/>
          </a:xfrm>
          <a:prstGeom prst="rect">
            <a:avLst/>
          </a:prstGeom>
        </p:spPr>
      </p:pic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7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18503" y="9254005"/>
            <a:ext cx="240914" cy="30118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5725316" y="59892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Improves Precision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5725316" y="6479635"/>
            <a:ext cx="3898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Offers greater accuracy compared to direct Gaussian methods.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Image 4" descr="preencoded.png"/>
          <p:cNvPicPr>
            <a:picLocks noChangeAspect="1"/>
          </p:cNvPicPr>
          <p:nvPr/>
        </p:nvPicPr>
        <p:blipFill>
          <a:blip r:embed="rId8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0" y="8374554"/>
            <a:ext cx="3241014" cy="3241014"/>
          </a:xfrm>
          <a:prstGeom prst="rect">
            <a:avLst/>
          </a:prstGeom>
        </p:spPr>
      </p:pic>
      <p:pic>
        <p:nvPicPr>
          <p:cNvPr id="14" name="Image 5" descr="preencoded.png"/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tx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15292" y="11025456"/>
            <a:ext cx="240914" cy="30118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94279" y="1880910"/>
            <a:ext cx="8073747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LU Decomposition: Beyond Gaussian Elimination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hape 1"/>
          <p:cNvSpPr/>
          <p:nvPr/>
        </p:nvSpPr>
        <p:spPr>
          <a:xfrm>
            <a:off x="793790" y="3755350"/>
            <a:ext cx="4196358" cy="2589967"/>
          </a:xfrm>
          <a:prstGeom prst="roundRect">
            <a:avLst>
              <a:gd name="adj" fmla="val 5649"/>
            </a:avLst>
          </a:prstGeom>
          <a:solidFill>
            <a:schemeClr val="bg2">
              <a:alpha val="95000"/>
            </a:schemeClr>
          </a:solidFill>
          <a:ln w="30480">
            <a:solidFill>
              <a:srgbClr val="C8CACF"/>
            </a:solidFill>
            <a:prstDash val="solid"/>
          </a:ln>
        </p:spPr>
      </p:sp>
      <p:sp>
        <p:nvSpPr>
          <p:cNvPr id="4" name="Shape 2"/>
          <p:cNvSpPr/>
          <p:nvPr/>
        </p:nvSpPr>
        <p:spPr>
          <a:xfrm>
            <a:off x="763310" y="3755350"/>
            <a:ext cx="121920" cy="2589967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5" name="Text 3"/>
          <p:cNvSpPr/>
          <p:nvPr/>
        </p:nvSpPr>
        <p:spPr>
          <a:xfrm>
            <a:off x="1142524" y="4012644"/>
            <a:ext cx="3590330" cy="85058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Modular Components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1142524" y="499931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LU separates the matrix into reusable </a:t>
            </a:r>
            <a:r>
              <a:rPr lang="en-US" sz="175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and </a:t>
            </a:r>
            <a:r>
              <a:rPr lang="en-US" sz="175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factors, unlike Gaussian Elimination.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5216962" y="3755350"/>
            <a:ext cx="4196358" cy="2589967"/>
          </a:xfrm>
          <a:prstGeom prst="roundRect">
            <a:avLst>
              <a:gd name="adj" fmla="val 5649"/>
            </a:avLst>
          </a:prstGeom>
          <a:solidFill>
            <a:schemeClr val="bg2">
              <a:alpha val="95000"/>
            </a:schemeClr>
          </a:solidFill>
          <a:ln w="30480">
            <a:solidFill>
              <a:srgbClr val="C8CACF"/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5186482" y="3755350"/>
            <a:ext cx="121920" cy="2589967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9" name="Text 7"/>
          <p:cNvSpPr/>
          <p:nvPr/>
        </p:nvSpPr>
        <p:spPr>
          <a:xfrm>
            <a:off x="5565696" y="401264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Enhanced Efficiency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565696" y="4574024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Avoids repeating operations for each new right-hand side vector </a:t>
            </a:r>
            <a:r>
              <a:rPr lang="en-US" sz="175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B</a:t>
            </a: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, making it faster for multiple systems.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9640133" y="3755350"/>
            <a:ext cx="4196358" cy="2589967"/>
          </a:xfrm>
          <a:prstGeom prst="roundRect">
            <a:avLst>
              <a:gd name="adj" fmla="val 5649"/>
            </a:avLst>
          </a:prstGeom>
          <a:solidFill>
            <a:schemeClr val="bg2">
              <a:alpha val="95000"/>
            </a:schemeClr>
          </a:solidFill>
          <a:ln w="30480">
            <a:solidFill>
              <a:srgbClr val="C8CACF"/>
            </a:solidFill>
            <a:prstDash val="solid"/>
          </a:ln>
        </p:spPr>
      </p:sp>
      <p:sp>
        <p:nvSpPr>
          <p:cNvPr id="12" name="Shape 10"/>
          <p:cNvSpPr/>
          <p:nvPr/>
        </p:nvSpPr>
        <p:spPr>
          <a:xfrm>
            <a:off x="9609653" y="3755350"/>
            <a:ext cx="121920" cy="2589967"/>
          </a:xfrm>
          <a:prstGeom prst="roundRect">
            <a:avLst>
              <a:gd name="adj" fmla="val 78139"/>
            </a:avLst>
          </a:prstGeom>
          <a:solidFill>
            <a:srgbClr val="373B48"/>
          </a:solidFill>
          <a:ln/>
        </p:spPr>
      </p:sp>
      <p:sp>
        <p:nvSpPr>
          <p:cNvPr id="13" name="Text 11"/>
          <p:cNvSpPr/>
          <p:nvPr/>
        </p:nvSpPr>
        <p:spPr>
          <a:xfrm>
            <a:off x="9988868" y="4012644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Numerical Stability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9988868" y="4574024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accurate for solving large systems of linear equations.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A94F027-0257-23B0-6B1D-6FA99F8C840D}"/>
              </a:ext>
            </a:extLst>
          </p:cNvPr>
          <p:cNvSpPr/>
          <p:nvPr/>
        </p:nvSpPr>
        <p:spPr>
          <a:xfrm>
            <a:off x="6940627" y="3084723"/>
            <a:ext cx="5982159" cy="4373696"/>
          </a:xfrm>
          <a:prstGeom prst="roundRect">
            <a:avLst/>
          </a:prstGeom>
          <a:solidFill>
            <a:schemeClr val="tx1">
              <a:lumMod val="65000"/>
              <a:lumOff val="35000"/>
              <a:alpha val="32157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40E5A60-7AD1-D341-B713-ACB56E2DA152}"/>
              </a:ext>
            </a:extLst>
          </p:cNvPr>
          <p:cNvSpPr/>
          <p:nvPr/>
        </p:nvSpPr>
        <p:spPr>
          <a:xfrm>
            <a:off x="340163" y="3084723"/>
            <a:ext cx="5913454" cy="4285331"/>
          </a:xfrm>
          <a:prstGeom prst="roundRect">
            <a:avLst/>
          </a:prstGeom>
          <a:solidFill>
            <a:schemeClr val="tx1">
              <a:lumMod val="65000"/>
              <a:lumOff val="35000"/>
              <a:alpha val="32157"/>
            </a:schemeClr>
          </a:solidFill>
          <a:ln>
            <a:noFill/>
          </a:ln>
          <a:effectLst>
            <a:softEdge rad="31750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0"/>
          <p:cNvSpPr/>
          <p:nvPr/>
        </p:nvSpPr>
        <p:spPr>
          <a:xfrm>
            <a:off x="793790" y="564193"/>
            <a:ext cx="1116949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Purpose &amp; Mathematical Representation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368034"/>
            <a:ext cx="6521410" cy="90725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20604" y="350210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Structured Solution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2"/>
          <p:cNvSpPr/>
          <p:nvPr/>
        </p:nvSpPr>
        <p:spPr>
          <a:xfrm>
            <a:off x="1020604" y="399252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Provides a clear, two-step process for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AX = B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368034"/>
            <a:ext cx="6521410" cy="90725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42014" y="3502104"/>
            <a:ext cx="289321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Substitute &amp; Simplify</a:t>
            </a:r>
            <a:endParaRPr lang="en-US" sz="2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4"/>
          <p:cNvSpPr/>
          <p:nvPr/>
        </p:nvSpPr>
        <p:spPr>
          <a:xfrm>
            <a:off x="7542014" y="3992523"/>
            <a:ext cx="6067782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Replace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with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LU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: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LUX = B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. Let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UX = Y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5"/>
          <p:cNvSpPr/>
          <p:nvPr/>
        </p:nvSpPr>
        <p:spPr>
          <a:xfrm>
            <a:off x="793790" y="5064204"/>
            <a:ext cx="374392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1. Forward Substitution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6"/>
          <p:cNvSpPr/>
          <p:nvPr/>
        </p:nvSpPr>
        <p:spPr>
          <a:xfrm>
            <a:off x="793790" y="5776555"/>
            <a:ext cx="624470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776555"/>
            <a:ext cx="6244709" cy="393263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793790" y="64568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Solve for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Y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efficiently due to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's lower triangular form.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8"/>
          <p:cNvSpPr/>
          <p:nvPr/>
        </p:nvSpPr>
        <p:spPr>
          <a:xfrm>
            <a:off x="7599521" y="5064204"/>
            <a:ext cx="4114324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2. Backward Substitution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Text 9"/>
          <p:cNvSpPr/>
          <p:nvPr/>
        </p:nvSpPr>
        <p:spPr>
          <a:xfrm>
            <a:off x="7599521" y="5776555"/>
            <a:ext cx="6244709" cy="3932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5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99521" y="5776555"/>
            <a:ext cx="6244709" cy="393263"/>
          </a:xfrm>
          <a:prstGeom prst="rect">
            <a:avLst/>
          </a:prstGeom>
        </p:spPr>
      </p:pic>
      <p:sp>
        <p:nvSpPr>
          <p:cNvPr id="16" name="Text 10"/>
          <p:cNvSpPr/>
          <p:nvPr/>
        </p:nvSpPr>
        <p:spPr>
          <a:xfrm>
            <a:off x="7599521" y="6456878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Solve for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X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efficiently due to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's upper triangular form.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43069"/>
            <a:ext cx="9171384" cy="6024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700"/>
              </a:lnSpc>
              <a:buNone/>
            </a:pPr>
            <a:r>
              <a:rPr lang="en-US" sz="375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Steps of LU Decomposition (3x3 Matrix)</a:t>
            </a:r>
            <a:endParaRPr lang="en-US" sz="3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731050"/>
            <a:ext cx="13042821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Given a matrix A: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283381"/>
            <a:ext cx="13042821" cy="944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283381"/>
            <a:ext cx="13042821" cy="944761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472101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Mona Sans Light" pitchFamily="34" charset="-122"/>
                <a:cs typeface="Times New Roman" panose="02020603050405020304" pitchFamily="18" charset="0"/>
              </a:rPr>
              <a:t>01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793790" y="3776782"/>
            <a:ext cx="6424970" cy="2286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8" name="Text 5"/>
          <p:cNvSpPr/>
          <p:nvPr/>
        </p:nvSpPr>
        <p:spPr>
          <a:xfrm>
            <a:off x="793790" y="3918823"/>
            <a:ext cx="2763917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Assume L &amp; U Structure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4335661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Define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as lower triangular with 1s on diagonal and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as upper triangular.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4887992"/>
            <a:ext cx="6424970" cy="94476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887992"/>
            <a:ext cx="4648543" cy="779859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411522" y="3472101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Mona Sans Light" pitchFamily="34" charset="-122"/>
                <a:cs typeface="Times New Roman" panose="02020603050405020304" pitchFamily="18" charset="0"/>
              </a:rPr>
              <a:t>02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Shape 9"/>
          <p:cNvSpPr/>
          <p:nvPr/>
        </p:nvSpPr>
        <p:spPr>
          <a:xfrm>
            <a:off x="7411522" y="3776782"/>
            <a:ext cx="6425089" cy="2286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14" name="Text 10"/>
          <p:cNvSpPr/>
          <p:nvPr/>
        </p:nvSpPr>
        <p:spPr>
          <a:xfrm>
            <a:off x="7411522" y="3918823"/>
            <a:ext cx="2928461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Multiply LU &amp; Equate to A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Text 11"/>
          <p:cNvSpPr/>
          <p:nvPr/>
        </p:nvSpPr>
        <p:spPr>
          <a:xfrm>
            <a:off x="7411522" y="4335661"/>
            <a:ext cx="642508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Perform the matrix multiplication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LU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and set it equal to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A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Text 12"/>
          <p:cNvSpPr/>
          <p:nvPr/>
        </p:nvSpPr>
        <p:spPr>
          <a:xfrm>
            <a:off x="7411641" y="4804292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Mona Sans Light" pitchFamily="34" charset="-122"/>
                <a:cs typeface="Times New Roman" panose="02020603050405020304" pitchFamily="18" charset="0"/>
              </a:rPr>
              <a:t>03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Shape 13"/>
          <p:cNvSpPr/>
          <p:nvPr/>
        </p:nvSpPr>
        <p:spPr>
          <a:xfrm>
            <a:off x="7411641" y="5108973"/>
            <a:ext cx="6424970" cy="2286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18" name="Text 14"/>
          <p:cNvSpPr/>
          <p:nvPr/>
        </p:nvSpPr>
        <p:spPr>
          <a:xfrm>
            <a:off x="7411641" y="5251014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Compare Elements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9" name="Text 15"/>
          <p:cNvSpPr/>
          <p:nvPr/>
        </p:nvSpPr>
        <p:spPr>
          <a:xfrm>
            <a:off x="7411641" y="5667852"/>
            <a:ext cx="6424970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Solve for the unknown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lij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and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uij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values.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Text 16"/>
          <p:cNvSpPr/>
          <p:nvPr/>
        </p:nvSpPr>
        <p:spPr>
          <a:xfrm>
            <a:off x="7411522" y="6170057"/>
            <a:ext cx="192762" cy="24098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Mona Sans Light" pitchFamily="34" charset="-122"/>
                <a:cs typeface="Times New Roman" panose="02020603050405020304" pitchFamily="18" charset="0"/>
              </a:rPr>
              <a:t>04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Shape 17"/>
          <p:cNvSpPr/>
          <p:nvPr/>
        </p:nvSpPr>
        <p:spPr>
          <a:xfrm>
            <a:off x="7411522" y="6474738"/>
            <a:ext cx="6425089" cy="22860"/>
          </a:xfrm>
          <a:prstGeom prst="rect">
            <a:avLst/>
          </a:prstGeom>
          <a:solidFill>
            <a:srgbClr val="373B48"/>
          </a:solidFill>
          <a:ln/>
        </p:spPr>
      </p:sp>
      <p:sp>
        <p:nvSpPr>
          <p:cNvPr id="22" name="Text 18"/>
          <p:cNvSpPr/>
          <p:nvPr/>
        </p:nvSpPr>
        <p:spPr>
          <a:xfrm>
            <a:off x="7411522" y="6616779"/>
            <a:ext cx="2409944" cy="3012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850" dirty="0">
                <a:solidFill>
                  <a:srgbClr val="52586B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Solve Systems</a:t>
            </a:r>
            <a:endParaRPr lang="en-US" sz="18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Text 19"/>
          <p:cNvSpPr/>
          <p:nvPr/>
        </p:nvSpPr>
        <p:spPr>
          <a:xfrm>
            <a:off x="7411522" y="7033617"/>
            <a:ext cx="6425089" cy="3083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Once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and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are known, solve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LY = B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(forward) then </a:t>
            </a:r>
            <a:r>
              <a:rPr lang="en-US" sz="15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UX = Y</a:t>
            </a:r>
            <a:r>
              <a:rPr lang="en-US" sz="15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(backward).</a:t>
            </a:r>
            <a:endParaRPr lang="en-US" sz="1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FDD56DA6-8BFF-456E-AD8F-C00930AA9AC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  <a14:imgEffect>
                      <a14:colorTemperature colorTemp="5300"/>
                    </a14:imgEffect>
                    <a14:imgEffect>
                      <a14:brightnessContrast bright="-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7691" y="5860972"/>
            <a:ext cx="6424970" cy="110013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7357" y="595074"/>
            <a:ext cx="8856702" cy="6424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50"/>
              </a:lnSpc>
              <a:buNone/>
            </a:pPr>
            <a:r>
              <a:rPr lang="en-US" sz="400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Example with Solution (3x3 System)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57357" y="1545908"/>
            <a:ext cx="3083719" cy="38540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373B48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Given System:</a:t>
            </a: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57357" y="2239685"/>
            <a:ext cx="13115687" cy="1007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845492" y="2149128"/>
            <a:ext cx="13115687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Which corresponds to the equations: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3110522" y="2611352"/>
            <a:ext cx="299558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2x1 + 3x2 + 1x3 = 7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3110522" y="3012236"/>
            <a:ext cx="299558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4x1 + 7x2 + 7x3 = 11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3110522" y="3413119"/>
            <a:ext cx="2995584" cy="328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52586B"/>
                </a:solidFill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-2x1 + 4x2 + 5x3 = 1</a:t>
            </a:r>
            <a:endParaRPr 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757357" y="3999123"/>
            <a:ext cx="13115687" cy="3638617"/>
          </a:xfrm>
          <a:prstGeom prst="roundRect">
            <a:avLst>
              <a:gd name="adj" fmla="val 3910"/>
            </a:avLst>
          </a:prstGeom>
          <a:solidFill>
            <a:srgbClr val="D4D6DE">
              <a:alpha val="70980"/>
            </a:srgbClr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2858" y="5720358"/>
            <a:ext cx="321231" cy="256937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1489591" y="5686187"/>
            <a:ext cx="3118723" cy="321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000000"/>
                </a:solidFill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Step 1: LU Decomposition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1489591" y="6267450"/>
            <a:ext cx="12177951" cy="10073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" name="Image 2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9591" y="6267450"/>
            <a:ext cx="12177951" cy="1007388"/>
          </a:xfrm>
          <a:prstGeom prst="rect">
            <a:avLst/>
          </a:prstGeom>
        </p:spPr>
      </p:pic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7357" y="4389547"/>
            <a:ext cx="13115687" cy="1007388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8">
    <p:bg>
      <p:bgPr>
        <a:blipFill dpi="0" rotWithShape="1">
          <a:blip r:embed="rId3">
            <a:alphaModFix amt="13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876300"/>
            <a:ext cx="773418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Step 2: Forward Substitution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925241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Solving </a:t>
            </a:r>
            <a:r>
              <a:rPr lang="en-US" sz="265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LY = b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690693"/>
            <a:ext cx="1304282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690693"/>
            <a:ext cx="13042821" cy="11115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4089321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y1 = 7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4531519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2y1 + y2 = 11 → y2 = 11 - 2(7) = -3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4973717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-y1 + 7y2 + y3 = 1 → y3 = 1 - (-7) - 7(-3) = 1 + 7 + 21 = 29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55917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Resulting </a:t>
            </a: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Y</a:t>
            </a:r>
            <a:r>
              <a:rPr lang="en-US" sz="1750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 Vector: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6241733"/>
            <a:ext cx="1304282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241733"/>
            <a:ext cx="13042821" cy="111156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 name="Slide 9">
    <p:bg>
      <p:bgPr>
        <a:blipFill dpi="0" rotWithShape="1">
          <a:blip r:embed="rId3">
            <a:alphaModFix amt="14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76049"/>
            <a:ext cx="824948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Step 3: Backward Substitution</a:t>
            </a:r>
            <a:endParaRPr lang="en-US" sz="44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82499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Solving </a:t>
            </a:r>
            <a:r>
              <a:rPr lang="en-US" sz="2650" b="1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UX = Y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590443"/>
            <a:ext cx="1304282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2590443"/>
            <a:ext cx="13042821" cy="1111568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989070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-29x3 = 29 → x3 = -1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3790" y="4431268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x2 + 5x3 = -3 → x2 + 5(-1) = -3 → x2 = 2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793790" y="4873466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latin typeface="Times New Roman" panose="02020603050405020304" pitchFamily="18" charset="0"/>
                <a:ea typeface="Funnel Sans" pitchFamily="34" charset="-122"/>
                <a:cs typeface="Times New Roman" panose="02020603050405020304" pitchFamily="18" charset="0"/>
              </a:rPr>
              <a:t>2x1 + 3x2 + x3 = 7 → 2x1 + 3(2) + (-1) = 7 → 2x1 + 6 - 1 = 7 → 2x1 = 2 → x1 = 1</a:t>
            </a:r>
            <a:endParaRPr lang="en-US" sz="17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93790" y="5576530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latin typeface="Times New Roman" panose="02020603050405020304" pitchFamily="18" charset="0"/>
                <a:ea typeface="Mona Sans Semi Bold" pitchFamily="34" charset="-122"/>
                <a:cs typeface="Times New Roman" panose="02020603050405020304" pitchFamily="18" charset="0"/>
              </a:rPr>
              <a:t>Final Solution:</a:t>
            </a:r>
            <a:endParaRPr lang="en-US" sz="265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Text 7"/>
          <p:cNvSpPr/>
          <p:nvPr/>
        </p:nvSpPr>
        <p:spPr>
          <a:xfrm>
            <a:off x="793790" y="6341983"/>
            <a:ext cx="13042821" cy="1111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6341983"/>
            <a:ext cx="13042821" cy="1111568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rallax">
  <a:themeElements>
    <a:clrScheme name="Parallax">
      <a:dk1>
        <a:sysClr val="windowText" lastClr="000000"/>
      </a:dk1>
      <a:lt1>
        <a:sysClr val="window" lastClr="FFFFFF"/>
      </a:lt1>
      <a:dk2>
        <a:srgbClr val="212121"/>
      </a:dk2>
      <a:lt2>
        <a:srgbClr val="CDD0D1"/>
      </a:lt2>
      <a:accent1>
        <a:srgbClr val="EB8F22"/>
      </a:accent1>
      <a:accent2>
        <a:srgbClr val="CD4223"/>
      </a:accent2>
      <a:accent3>
        <a:srgbClr val="A89374"/>
      </a:accent3>
      <a:accent4>
        <a:srgbClr val="83AA67"/>
      </a:accent4>
      <a:accent5>
        <a:srgbClr val="4FA9C1"/>
      </a:accent5>
      <a:accent6>
        <a:srgbClr val="9390AF"/>
      </a:accent6>
      <a:hlink>
        <a:srgbClr val="EC7220"/>
      </a:hlink>
      <a:folHlink>
        <a:srgbClr val="F09355"/>
      </a:folHlink>
    </a:clrScheme>
    <a:fontScheme name="Parallax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Parallax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04000"/>
              </a:schemeClr>
            </a:gs>
            <a:gs pos="100000">
              <a:schemeClr val="phClr">
                <a:tint val="8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2000"/>
              </a:schemeClr>
            </a:gs>
            <a:gs pos="100000">
              <a:schemeClr val="phClr">
                <a:shade val="88000"/>
                <a:lumMod val="94000"/>
              </a:schemeClr>
            </a:gs>
          </a:gsLst>
          <a:path path="circle">
            <a:fillToRect l="50000" t="100000" r="100000" b="50000"/>
          </a:path>
        </a:gradFill>
      </a:fillStyleLst>
      <a:lnStyleLst>
        <a:ln w="9525" cap="rnd" cmpd="sng" algn="ctr">
          <a:solidFill>
            <a:schemeClr val="phClr">
              <a:tint val="6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reflection blurRad="12700" stA="26000" endPos="32000" dist="12700" dir="5400000" sy="-100000" rotWithShape="0"/>
          </a:effectLst>
        </a:effectStyle>
        <a:effectStyle>
          <a:effectLst>
            <a:outerShdw blurRad="38100" dist="25400" dir="5400000" rotWithShape="0">
              <a:srgbClr val="000000">
                <a:alpha val="64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254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76000"/>
                <a:satMod val="180000"/>
              </a:schemeClr>
              <a:schemeClr val="phClr">
                <a:tint val="80000"/>
                <a:satMod val="120000"/>
                <a:lumMod val="18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allax" id="{3388167B-A2EB-4685-9635-1831D9AEF8C4}" vid="{EBEC8F79-A447-43FC-8E81-85E8468AF3F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242</TotalTime>
  <Words>509</Words>
  <Application>Microsoft Office PowerPoint</Application>
  <PresentationFormat>Custom</PresentationFormat>
  <Paragraphs>81</Paragraphs>
  <Slides>10</Slides>
  <Notes>10</Notes>
  <HiddenSlides>2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Corbel</vt:lpstr>
      <vt:lpstr>Arial</vt:lpstr>
      <vt:lpstr>Times New Roman</vt:lpstr>
      <vt:lpstr>Parallax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MD. ABDULLAH AL MAHFUZ</cp:lastModifiedBy>
  <cp:revision>19</cp:revision>
  <dcterms:created xsi:type="dcterms:W3CDTF">2025-10-06T19:35:57Z</dcterms:created>
  <dcterms:modified xsi:type="dcterms:W3CDTF">2025-10-12T17:56:29Z</dcterms:modified>
</cp:coreProperties>
</file>